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8" r:id="rId4"/>
  </p:sldMasterIdLst>
  <p:notesMasterIdLst>
    <p:notesMasterId r:id="rId11"/>
  </p:notesMasterIdLst>
  <p:sldIdLst>
    <p:sldId id="266" r:id="rId5"/>
    <p:sldId id="257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IDENTIFYING</a:t>
          </a:r>
          <a:r>
            <a:rPr lang="en-US" baseline="0" dirty="0">
              <a:latin typeface="Arial" panose="020B0604020202020204" pitchFamily="34" charset="0"/>
              <a:cs typeface="Arial" panose="020B0604020202020204" pitchFamily="34" charset="0"/>
            </a:rPr>
            <a:t> THE TREND OF BANKING STOCKS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DATA FOR THE INSIGHTS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WHAT TREND WE CAN SEE IN FUTURE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6129" y="49255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38316" y="894744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32847" y="296755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IDENTIFYING</a:t>
          </a:r>
          <a:r>
            <a:rPr lang="en-US" sz="1900" kern="1200" baseline="0" dirty="0">
              <a:latin typeface="Arial" panose="020B0604020202020204" pitchFamily="34" charset="0"/>
              <a:cs typeface="Arial" panose="020B0604020202020204" pitchFamily="34" charset="0"/>
            </a:rPr>
            <a:t> THE TREND OF BANKING STOCKS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847" y="2967557"/>
        <a:ext cx="3093750" cy="720000"/>
      </dsp:txXfrm>
    </dsp:sp>
    <dsp:sp modelId="{0E81F59E-BE24-4A43-8B4D-78AE486DB35A}">
      <dsp:nvSpPr>
        <dsp:cNvPr id="0" name=""/>
        <dsp:cNvSpPr/>
      </dsp:nvSpPr>
      <dsp:spPr>
        <a:xfrm>
          <a:off x="4271285" y="49255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673472" y="894744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668004" y="296755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DATA FOR THE INSIGHTS</a:t>
          </a:r>
        </a:p>
      </dsp:txBody>
      <dsp:txXfrm>
        <a:off x="3668004" y="2967557"/>
        <a:ext cx="3093750" cy="720000"/>
      </dsp:txXfrm>
    </dsp:sp>
    <dsp:sp modelId="{81253FDF-02A1-40D1-89CA-3EA7AF168FD7}">
      <dsp:nvSpPr>
        <dsp:cNvPr id="0" name=""/>
        <dsp:cNvSpPr/>
      </dsp:nvSpPr>
      <dsp:spPr>
        <a:xfrm>
          <a:off x="7906441" y="49255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308629" y="894744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7303160" y="296755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WHAT TREND WE CAN SEE IN FUTURE</a:t>
          </a:r>
        </a:p>
      </dsp:txBody>
      <dsp:txXfrm>
        <a:off x="7303160" y="2967557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0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4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1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9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2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0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4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1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378FF3-85EA-48E5-8D8C-1DB156807E49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7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B83234-995D-4149-8E1E-BC120E9070D5}" type="datetime1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20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2972" y="4333009"/>
            <a:ext cx="5753216" cy="120814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Analysis(2006-2016)</a:t>
            </a:r>
            <a:b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Financial crisis of 2008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2972" y="5626359"/>
            <a:ext cx="5753216" cy="485191"/>
          </a:xfrm>
        </p:spPr>
        <p:txBody>
          <a:bodyPr>
            <a:normAutofit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Pranav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Somani</a:t>
            </a:r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286604"/>
            <a:ext cx="4254759" cy="146755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Purpose 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726406"/>
              </p:ext>
            </p:extLst>
          </p:nvPr>
        </p:nvGraphicFramePr>
        <p:xfrm>
          <a:off x="1268963" y="1987419"/>
          <a:ext cx="10429758" cy="4180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318" y="286604"/>
            <a:ext cx="9961362" cy="147688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 return of the day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698" y="2396254"/>
            <a:ext cx="4967888" cy="3148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4318" y="2313992"/>
            <a:ext cx="5150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</a:t>
            </a:r>
            <a:r>
              <a:rPr lang="en-US" dirty="0"/>
              <a:t>: It is found that the worst day for each stock is 20</a:t>
            </a:r>
            <a:r>
              <a:rPr lang="en-US" baseline="30000" dirty="0"/>
              <a:t>th</a:t>
            </a:r>
            <a:r>
              <a:rPr lang="en-US" dirty="0"/>
              <a:t> January 2009.</a:t>
            </a:r>
          </a:p>
          <a:p>
            <a:endParaRPr lang="en-US" dirty="0"/>
          </a:p>
          <a:p>
            <a:pPr fontAlgn="base"/>
            <a:r>
              <a:rPr lang="en-US" b="1" dirty="0"/>
              <a:t>Reason:</a:t>
            </a:r>
          </a:p>
          <a:p>
            <a:pPr fontAlgn="base"/>
            <a:r>
              <a:rPr lang="en-US" dirty="0"/>
              <a:t>It was the worst inauguration day in US history for stock prices .The new president's inaugural speech briefly lifted shares, although they tumbled downwards as the afternoon progressed. </a:t>
            </a:r>
          </a:p>
          <a:p>
            <a:pPr fontAlgn="base"/>
            <a:r>
              <a:rPr lang="en-US" dirty="0"/>
              <a:t>Obama reasserted his desire for tougher regulation, saying that the present crisis was a reminder that "without a watchful eye,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n-US" dirty="0"/>
              <a:t> can spin out of control".</a:t>
            </a:r>
          </a:p>
          <a:p>
            <a:endParaRPr lang="en-US" b="1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23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deviation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17540"/>
            <a:ext cx="5165845" cy="26903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2360725"/>
            <a:ext cx="483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Citi Bank has the highest standard deviation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as it was the most affected.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share price dropped from $550 to $70 within 2 years.</a:t>
            </a:r>
          </a:p>
        </p:txBody>
      </p:sp>
    </p:spTree>
    <p:extLst>
      <p:ext uri="{BB962C8B-B14F-4D97-AF65-F5344CB8AC3E}">
        <p14:creationId xmlns:p14="http://schemas.microsoft.com/office/powerpoint/2010/main" val="235405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17" y="286603"/>
            <a:ext cx="10058400" cy="1450757"/>
          </a:xfrm>
        </p:spPr>
        <p:txBody>
          <a:bodyPr>
            <a:no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Stock closing price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829" y="1941521"/>
            <a:ext cx="6671387" cy="3811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171700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confirms Citi bank was the one who was affected a lot.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Moving 30 day average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475" y="1976175"/>
            <a:ext cx="5563376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32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176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Retrospect</vt:lpstr>
      <vt:lpstr>Stock Analysis(2006-2016) During Financial crisis of 2008</vt:lpstr>
      <vt:lpstr>Purpose </vt:lpstr>
      <vt:lpstr>Min return of the day</vt:lpstr>
      <vt:lpstr>Standard deviation</vt:lpstr>
      <vt:lpstr>       Stock closing price </vt:lpstr>
      <vt:lpstr>Moving 30 day average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2023-08-08T05:48:19Z</dcterms:created>
  <dcterms:modified xsi:type="dcterms:W3CDTF">2024-07-07T17:12:41Z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